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07" r:id="rId3"/>
    <p:sldId id="261" r:id="rId4"/>
    <p:sldId id="272" r:id="rId5"/>
    <p:sldId id="273" r:id="rId6"/>
    <p:sldId id="277" r:id="rId7"/>
    <p:sldId id="308" r:id="rId8"/>
    <p:sldId id="279" r:id="rId9"/>
    <p:sldId id="280" r:id="rId10"/>
    <p:sldId id="283" r:id="rId11"/>
    <p:sldId id="309" r:id="rId12"/>
    <p:sldId id="310" r:id="rId13"/>
    <p:sldId id="311" r:id="rId14"/>
    <p:sldId id="314" r:id="rId15"/>
    <p:sldId id="312" r:id="rId16"/>
    <p:sldId id="304" r:id="rId17"/>
    <p:sldId id="30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80B0EE-92EC-B40F-DA23-14D9EBAD3253}" name="killian vervelle" initials="kv" userId="4aa6c4fcde6963f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0000"/>
    <a:srgbClr val="521A1E"/>
    <a:srgbClr val="909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2" autoAdjust="0"/>
    <p:restoredTop sz="79206"/>
  </p:normalViewPr>
  <p:slideViewPr>
    <p:cSldViewPr snapToGrid="0" snapToObjects="1">
      <p:cViewPr>
        <p:scale>
          <a:sx n="112" d="100"/>
          <a:sy n="112" d="100"/>
        </p:scale>
        <p:origin x="2264" y="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A924C0-7AE2-3EEE-2227-DBE726A5B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3723DD-877B-0F42-7E26-12E882B61E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3F4FF-1BC7-464E-A9E6-AD4B4D92DC73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533681-C6F2-DC0A-335E-B391B4CDC7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007F6F-B90A-C641-89DC-091F42762D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144F5-0BD9-B248-AE80-F59515A33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156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5823C-314A-1445-B0B6-AC41D79B42EC}" type="datetimeFigureOut">
              <a:rPr lang="en-US" smtClean="0"/>
              <a:pPr/>
              <a:t>12/18/22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9617F-532C-6849-BBF0-4F2D255BB33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5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20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fr-CH" dirty="0"/>
              <a:t>The </a:t>
            </a:r>
            <a:r>
              <a:rPr lang="fr-CH" dirty="0" err="1"/>
              <a:t>correlogram</a:t>
            </a:r>
            <a:r>
              <a:rPr lang="fr-CH" dirty="0"/>
              <a:t> of </a:t>
            </a:r>
            <a:r>
              <a:rPr lang="fr-CH" dirty="0" err="1"/>
              <a:t>residuals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flat </a:t>
            </a:r>
            <a:r>
              <a:rPr lang="fr-CH" dirty="0" err="1"/>
              <a:t>which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ideal</a:t>
            </a:r>
            <a:r>
              <a:rPr lang="fr-CH" dirty="0"/>
              <a:t> </a:t>
            </a:r>
            <a:r>
              <a:rPr lang="fr-CH" dirty="0" err="1"/>
              <a:t>meaning</a:t>
            </a:r>
            <a:r>
              <a:rPr lang="fr-CH" dirty="0"/>
              <a:t> </a:t>
            </a:r>
            <a:r>
              <a:rPr lang="fr-CH" dirty="0" err="1"/>
              <a:t>that</a:t>
            </a:r>
            <a:r>
              <a:rPr lang="fr-CH" dirty="0"/>
              <a:t> the </a:t>
            </a:r>
            <a:r>
              <a:rPr lang="fr-CH" dirty="0" err="1"/>
              <a:t>residual</a:t>
            </a:r>
            <a:r>
              <a:rPr lang="fr-CH" dirty="0"/>
              <a:t> </a:t>
            </a:r>
            <a:r>
              <a:rPr lang="fr-CH" dirty="0" err="1"/>
              <a:t>erros</a:t>
            </a:r>
            <a:r>
              <a:rPr lang="fr-CH" dirty="0"/>
              <a:t> are not </a:t>
            </a:r>
            <a:r>
              <a:rPr lang="fr-CH" dirty="0" err="1"/>
              <a:t>autocorrelated</a:t>
            </a:r>
            <a:r>
              <a:rPr lang="fr-CH" dirty="0"/>
              <a:t> (</a:t>
            </a:r>
            <a:r>
              <a:rPr lang="fr-CH" dirty="0" err="1"/>
              <a:t>residuals</a:t>
            </a:r>
            <a:r>
              <a:rPr lang="fr-CH" dirty="0"/>
              <a:t> in a time </a:t>
            </a:r>
            <a:r>
              <a:rPr lang="fr-CH" dirty="0" err="1"/>
              <a:t>serie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left</a:t>
            </a:r>
            <a:r>
              <a:rPr lang="fr-CH" dirty="0"/>
              <a:t> over </a:t>
            </a:r>
            <a:r>
              <a:rPr lang="fr-CH" dirty="0" err="1"/>
              <a:t>after</a:t>
            </a:r>
            <a:r>
              <a:rPr lang="fr-CH" dirty="0"/>
              <a:t> </a:t>
            </a:r>
            <a:r>
              <a:rPr lang="fr-CH" dirty="0" err="1"/>
              <a:t>fitting</a:t>
            </a:r>
            <a:r>
              <a:rPr lang="fr-CH" dirty="0"/>
              <a:t> a model). </a:t>
            </a:r>
          </a:p>
          <a:p>
            <a:endParaRPr lang="fr-CH" dirty="0"/>
          </a:p>
          <a:p>
            <a:r>
              <a:rPr lang="fr-CH" dirty="0"/>
              <a:t>The </a:t>
            </a:r>
            <a:r>
              <a:rPr lang="fr-CH" dirty="0" err="1"/>
              <a:t>density</a:t>
            </a:r>
            <a:r>
              <a:rPr lang="fr-CH" dirty="0"/>
              <a:t> plot </a:t>
            </a:r>
            <a:r>
              <a:rPr lang="fr-CH" dirty="0" err="1"/>
              <a:t>suggest</a:t>
            </a:r>
            <a:r>
              <a:rPr lang="fr-CH" dirty="0"/>
              <a:t> normal distribution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mean</a:t>
            </a:r>
            <a:r>
              <a:rPr lang="fr-CH" dirty="0"/>
              <a:t> </a:t>
            </a:r>
            <a:r>
              <a:rPr lang="fr-CH" dirty="0" err="1"/>
              <a:t>zero</a:t>
            </a:r>
            <a:r>
              <a:rPr lang="fr-CH" dirty="0"/>
              <a:t>. </a:t>
            </a:r>
            <a:r>
              <a:rPr lang="fr-CH" dirty="0" err="1"/>
              <a:t>Overall</a:t>
            </a:r>
            <a:r>
              <a:rPr lang="fr-CH" dirty="0"/>
              <a:t>, </a:t>
            </a:r>
            <a:r>
              <a:rPr lang="fr-CH" dirty="0" err="1"/>
              <a:t>this</a:t>
            </a:r>
            <a:r>
              <a:rPr lang="fr-CH" dirty="0"/>
              <a:t> model </a:t>
            </a:r>
            <a:r>
              <a:rPr lang="fr-CH" dirty="0" err="1"/>
              <a:t>seems</a:t>
            </a:r>
            <a:r>
              <a:rPr lang="fr-CH" dirty="0"/>
              <a:t> like a good fit. </a:t>
            </a:r>
          </a:p>
          <a:p>
            <a:endParaRPr lang="fr-CH" dirty="0"/>
          </a:p>
          <a:p>
            <a:r>
              <a:rPr lang="fr-CH" dirty="0" err="1"/>
              <a:t>Let’s</a:t>
            </a:r>
            <a:r>
              <a:rPr lang="fr-CH" dirty="0"/>
              <a:t> move on to the </a:t>
            </a:r>
            <a:r>
              <a:rPr lang="fr-CH" dirty="0" err="1"/>
              <a:t>next</a:t>
            </a:r>
            <a:r>
              <a:rPr lang="fr-CH" dirty="0"/>
              <a:t> </a:t>
            </a:r>
            <a:r>
              <a:rPr lang="fr-CH" dirty="0" err="1"/>
              <a:t>step</a:t>
            </a:r>
            <a:r>
              <a:rPr lang="fr-CH" dirty="0"/>
              <a:t>, setting up the stock bot and </a:t>
            </a:r>
            <a:r>
              <a:rPr lang="fr-CH" dirty="0" err="1"/>
              <a:t>comparing</a:t>
            </a:r>
            <a:r>
              <a:rPr lang="fr-CH" dirty="0"/>
              <a:t> </a:t>
            </a:r>
            <a:r>
              <a:rPr lang="fr-CH" dirty="0" err="1"/>
              <a:t>its</a:t>
            </a:r>
            <a:r>
              <a:rPr lang="fr-CH" dirty="0"/>
              <a:t> </a:t>
            </a:r>
            <a:r>
              <a:rPr lang="fr-CH" dirty="0" err="1"/>
              <a:t>financial</a:t>
            </a:r>
            <a:r>
              <a:rPr lang="fr-CH" dirty="0"/>
              <a:t> performance </a:t>
            </a:r>
            <a:r>
              <a:rPr lang="fr-CH" dirty="0" err="1"/>
              <a:t>based</a:t>
            </a:r>
            <a:r>
              <a:rPr lang="fr-CH" dirty="0"/>
              <a:t> on </a:t>
            </a:r>
            <a:r>
              <a:rPr lang="fr-CH" dirty="0" err="1"/>
              <a:t>different</a:t>
            </a:r>
            <a:r>
              <a:rPr lang="fr-CH" dirty="0"/>
              <a:t> ARIMA / AR </a:t>
            </a:r>
            <a:r>
              <a:rPr lang="fr-CH" dirty="0" err="1"/>
              <a:t>models</a:t>
            </a:r>
            <a:r>
              <a:rPr lang="fr-CH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2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The bot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didn't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do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well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with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random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buying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model. In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fact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lost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money of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our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initial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investment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100 dollars. In addition, the high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variability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(SD of 20)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represents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too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much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risk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from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business perspective.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76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Success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!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managed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profit of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our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initial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investment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The model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seems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produce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good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results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However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cruelly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misleading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as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any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unexpected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variations in the signal (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such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as covid)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would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severally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impede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model's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performance.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 </a:t>
            </a:r>
            <a:r>
              <a:rPr lang="en-US" sz="1200" dirty="0" err="1"/>
              <a:t>à</a:t>
            </a:r>
            <a:r>
              <a:rPr lang="en-US" sz="1200" dirty="0"/>
              <a:t> investor ? Non </a:t>
            </a:r>
            <a:r>
              <a:rPr lang="en-US" sz="1200" dirty="0" err="1"/>
              <a:t>malheureusement</a:t>
            </a:r>
            <a:r>
              <a:rPr lang="en-US" sz="1200" dirty="0"/>
              <a:t>, </a:t>
            </a:r>
            <a:r>
              <a:rPr lang="en-US" sz="1200" dirty="0" err="1"/>
              <a:t>fonctionnemnt</a:t>
            </a:r>
            <a:r>
              <a:rPr lang="en-US" sz="1200" dirty="0"/>
              <a:t> degrade sur </a:t>
            </a:r>
            <a:r>
              <a:rPr lang="en-US" sz="1200" dirty="0" err="1"/>
              <a:t>une</a:t>
            </a:r>
            <a:r>
              <a:rPr lang="en-US" sz="1200" dirty="0"/>
              <a:t> </a:t>
            </a:r>
            <a:r>
              <a:rPr lang="en-US" sz="1200" dirty="0" err="1"/>
              <a:t>volatilité</a:t>
            </a:r>
            <a:r>
              <a:rPr lang="en-US" sz="1200" dirty="0"/>
              <a:t> plus </a:t>
            </a:r>
            <a:r>
              <a:rPr lang="en-US" sz="1200" dirty="0" err="1"/>
              <a:t>importante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Forecasting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Apple's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stock value can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improved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by: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fr-CH" dirty="0">
                <a:solidFill>
                  <a:srgbClr val="0033B3"/>
                </a:solidFill>
                <a:effectLst/>
                <a:latin typeface="JetBrains Mono"/>
              </a:rPr>
              <a:t>-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Constantly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updating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model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parameters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(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costly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compute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fr-CH" dirty="0">
                <a:solidFill>
                  <a:srgbClr val="0033B3"/>
                </a:solidFill>
                <a:effectLst/>
                <a:latin typeface="JetBrains Mono"/>
              </a:rPr>
              <a:t>-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Inputting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additional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economical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factors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impact stock values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their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correlations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into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account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(harder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compute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fr-CH" dirty="0">
                <a:solidFill>
                  <a:srgbClr val="0033B3"/>
                </a:solidFill>
                <a:effectLst/>
                <a:latin typeface="JetBrains Mono"/>
              </a:rPr>
              <a:t>- 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Model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parameters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can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also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updated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via machine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learning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optimisation techniques (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next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step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study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Financial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markets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can move in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any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direction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makes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very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hard, if not impossible,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accurately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predict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exchange rates.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Having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said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, the sole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purpose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forecasting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exchange rates via ARIMA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help us in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taking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calculated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decisions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maximise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returns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minimise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risks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Forecasted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exchange rates are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dependent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on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assumptions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imposed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by ARIMA model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which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based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on auto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regression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integrated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moving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average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concepts.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ARIMA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simple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yet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powerful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model. It assumes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historic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values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dictate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behaviour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present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It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also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assumes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data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does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not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contain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anomalies,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stationary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model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parameters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along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with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error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term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constant.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Although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ARIMA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does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not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stresses in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market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data as input (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which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are complexe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difficult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conceptualize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such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as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economical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downturns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disruptives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political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changes, or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correlations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all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risk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factors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forecast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stock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markets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but the simple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example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demonstrated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above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can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useful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for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forecasting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stable stocks in normal conditions in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which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past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behaviour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dictates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present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future values.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7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next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step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identify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if the model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needs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any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terms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You can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find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out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required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number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AR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terms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by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inspecting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Partial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Autocorrelation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(PACF) plot. The PACF plot has 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significant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spike at lag 1 and 4,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meaning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all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higher-order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autocorrelations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effectively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explained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by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these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lags.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will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conservative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p = 1 to start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with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then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compute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again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with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p = 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find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parameter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can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simply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look at the ACF for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number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MA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terms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The ACF tells how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many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MA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terms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required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remove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any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autocorrelation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in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stationarized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series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The ACF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cuts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off at lag 1 and 4,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so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will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q = 1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then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q = 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Forecasting is the process of making predictions of the future based on past and present data!</a:t>
            </a:r>
          </a:p>
          <a:p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It is also very hard since none has the correct model of the world.</a:t>
            </a:r>
          </a:p>
          <a:p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Explaining a particular kind of prediction is equally important, since you can make a more compelling case out of it.</a:t>
            </a:r>
          </a:p>
          <a:p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   It is also very hard since none has the correct model of the world.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   Explaining a particular kind of prediction is equally important, since you can make a more compelling case out of it.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0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Forecasting is the process of making predictions of the future based on past and present data!</a:t>
            </a:r>
          </a:p>
          <a:p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It is also very hard since none has the correct model of the world.</a:t>
            </a:r>
          </a:p>
          <a:p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Explaining a particular kind of prediction is equally important, since you can make a more compelling case out of it.</a:t>
            </a:r>
          </a:p>
          <a:p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It is also very hard since none has the correct model of the world.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Explaining a particular kind of prediction is equally important, since you can make a more compelling case out of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/>
              <a:t>Are causal relationships necessary for forecasting?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i="1" dirty="0"/>
              <a:t>Not necessarily! </a:t>
            </a:r>
          </a:p>
          <a:p>
            <a:pPr>
              <a:buNone/>
            </a:pPr>
            <a:r>
              <a:rPr lang="en-US" sz="1200" dirty="0"/>
              <a:t>	A lot of times, the past observations of certain variables are the best forecasters of future observations.</a:t>
            </a:r>
          </a:p>
          <a:p>
            <a:pPr>
              <a:buNone/>
            </a:pPr>
            <a:endParaRPr lang="en-US" sz="1200" i="1" dirty="0"/>
          </a:p>
          <a:p>
            <a:r>
              <a:rPr lang="en-US" sz="1200" dirty="0"/>
              <a:t>Can we just use anything?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i="1" dirty="0"/>
              <a:t>Not necessarily, </a:t>
            </a:r>
            <a:r>
              <a:rPr lang="en-US" sz="1200" dirty="0"/>
              <a:t>since there are a lot of spurious co-movements.</a:t>
            </a:r>
          </a:p>
          <a:p>
            <a:pPr>
              <a:buNone/>
            </a:pPr>
            <a:endParaRPr lang="en-US" sz="1200" dirty="0"/>
          </a:p>
          <a:p>
            <a:r>
              <a:rPr lang="en-US" sz="1200" dirty="0"/>
              <a:t>What to do?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i="1" dirty="0"/>
              <a:t>Strike a balance! </a:t>
            </a:r>
          </a:p>
          <a:p>
            <a:pPr>
              <a:buNone/>
            </a:pPr>
            <a:r>
              <a:rPr lang="en-US" sz="1200" dirty="0"/>
              <a:t>	Good models are the ones that capture time series properties of the data, as well as adhere to some economic theory.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9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There </a:t>
            </a:r>
            <a:r>
              <a:rPr lang="fr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fr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fr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therefore</a:t>
            </a:r>
            <a:r>
              <a:rPr lang="fr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no </a:t>
            </a:r>
            <a:r>
              <a:rPr lang="fr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sequential</a:t>
            </a:r>
            <a:r>
              <a:rPr lang="fr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dependence</a:t>
            </a:r>
            <a:r>
              <a:rPr lang="fr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fr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learnable</a:t>
            </a:r>
            <a:r>
              <a:rPr lang="fr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structure to </a:t>
            </a:r>
            <a:r>
              <a:rPr lang="fr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be</a:t>
            </a:r>
            <a:r>
              <a:rPr lang="fr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found</a:t>
            </a:r>
            <a:r>
              <a:rPr lang="fr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in the data.</a:t>
            </a:r>
          </a:p>
          <a:p>
            <a:endParaRPr lang="fr-CH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fr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Period</a:t>
            </a:r>
            <a:r>
              <a:rPr lang="fr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Covid confirme la </a:t>
            </a:r>
            <a:r>
              <a:rPr lang="fr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lang="fr-CH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H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walk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3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autocorrelations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are positive for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many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number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lags (10),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so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series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needs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further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differencing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The stock return (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difference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between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opening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closing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stock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price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might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provide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mean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reach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stationarity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7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The ARMA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models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combines the AR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models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the MA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models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The ARMA(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p,q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contains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AR(p) and the MA(q) and can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used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for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univariate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time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series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The main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assumption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in time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series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analysis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time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series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stationary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not the case for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many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pratical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situations. The solution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can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found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in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Autoregressive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Integrated Moving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Average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(ARIMA) model. The ARIMA (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p,d,q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introduces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possibility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apply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differencing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the data d times in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order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stationary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After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differenciation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, the model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becomes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ARMA(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p,q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).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ARIMA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natural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extension to the class of ARMA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models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—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they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can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reduce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non-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stationary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series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stationary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series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using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sequence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differences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ARIMA model has 3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parameters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P — Auto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regressive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feature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the model (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number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lags of Y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used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as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predictors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D —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Differencing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order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(minimum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number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differencing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needed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series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stationary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Q — Moving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average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feature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the model (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number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lagged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forecast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errors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should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go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into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ARIMA Model)</a:t>
            </a:r>
            <a:br>
              <a:rPr lang="fr-CH" dirty="0">
                <a:solidFill>
                  <a:srgbClr val="080808"/>
                </a:solidFill>
                <a:effectLst/>
                <a:latin typeface="JetBrains Mono"/>
              </a:rPr>
            </a:br>
            <a:endParaRPr lang="fr-CH" dirty="0">
              <a:solidFill>
                <a:srgbClr val="080808"/>
              </a:solidFill>
              <a:effectLst/>
              <a:latin typeface="JetBrains Mono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Firstly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notice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smoothing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signal by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taking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weekly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monthly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timescale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does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not help in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improving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correlograms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Then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notice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ACF and the PACF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cut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off at lag 1.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also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notice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on lag 4,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have 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strong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signal on the PACF (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representing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AR part of an ARMA model)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which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could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due to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fact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stock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market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open 5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days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week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The first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order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differencing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seems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have made the data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stationary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next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step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identify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if the model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needs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any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terms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You can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find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out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required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number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AR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terms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by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inspecting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Partial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Autocorrelation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(PACF) plot. The PACF plot has 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significant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spike at lag 1 and 4,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meaning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all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higher-order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autocorrelations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effectively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explained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by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these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lags.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will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conservative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p = 1 to start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with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then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compute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again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with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p = 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find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parameter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can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simply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look at the ACF for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number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 MA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terms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The ACF tells how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many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MA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terms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required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remove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any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autocorrelation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in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stationarized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series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The ACF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cuts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off at lag 1 and 4,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so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will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q = 1 and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then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q = 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8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The ARIMA (1,1,1)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found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previously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seems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produce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good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predictive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results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with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no lag in the signal. All coefficients are over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significance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threshold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and the MSE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very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low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 As for the ARIMA(4,1,4),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results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quite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similar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but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computing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cost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much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higher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</a:p>
          <a:p>
            <a:endParaRPr lang="fr-CH" dirty="0"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So,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seem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have 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decent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ARIMA model. But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best?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need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dig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further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draw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relevant conclusions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that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is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predict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the future. In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next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section, a bot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will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trained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decisions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based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on the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ARIMA's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(1,1,1)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predicted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return values,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buy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or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sell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stock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shares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with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hope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to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make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profit !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we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will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also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try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a </a:t>
            </a:r>
            <a:r>
              <a:rPr lang="fr-CH" dirty="0" err="1">
                <a:solidFill>
                  <a:srgbClr val="080808"/>
                </a:solidFill>
                <a:effectLst/>
                <a:latin typeface="JetBrains Mono"/>
              </a:rPr>
              <a:t>simpler</a:t>
            </a:r>
            <a:r>
              <a:rPr lang="fr-CH" dirty="0">
                <a:solidFill>
                  <a:srgbClr val="080808"/>
                </a:solidFill>
                <a:effectLst/>
                <a:latin typeface="JetBrains Mono"/>
              </a:rPr>
              <a:t> model AR(1).</a:t>
            </a:r>
          </a:p>
          <a:p>
            <a:endParaRPr lang="fr-CH" dirty="0"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617F-532C-6849-BBF0-4F2D255BB33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89615"/>
            <a:ext cx="7772400" cy="14700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4539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60582"/>
            <a:ext cx="2133600" cy="212731"/>
          </a:xfrm>
        </p:spPr>
        <p:txBody>
          <a:bodyPr/>
          <a:lstStyle/>
          <a:p>
            <a:fld id="{6DA6723A-3F3E-1741-B0D8-9D8FE1A6FD2F}" type="datetime1">
              <a:rPr lang="fr-CH" smtClean="0"/>
              <a:t>18.12.22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60582"/>
            <a:ext cx="2895600" cy="2127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60582"/>
            <a:ext cx="2133600" cy="212731"/>
          </a:xfrm>
        </p:spPr>
        <p:txBody>
          <a:bodyPr/>
          <a:lstStyle/>
          <a:p>
            <a:fld id="{F06A5241-12CB-C64D-AE38-6540AC6C648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4278"/>
            <a:ext cx="8229600" cy="673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35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60582"/>
            <a:ext cx="2133600" cy="211670"/>
          </a:xfrm>
        </p:spPr>
        <p:txBody>
          <a:bodyPr/>
          <a:lstStyle/>
          <a:p>
            <a:fld id="{C580F3A0-67A6-874E-821C-B74F810F5F01}" type="datetime1">
              <a:rPr lang="fr-CH" smtClean="0"/>
              <a:t>18.12.22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60582"/>
            <a:ext cx="2895600" cy="211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60582"/>
            <a:ext cx="2133600" cy="211669"/>
          </a:xfrm>
        </p:spPr>
        <p:txBody>
          <a:bodyPr/>
          <a:lstStyle/>
          <a:p>
            <a:fld id="{F06A5241-12CB-C64D-AE38-6540AC6C648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ctr">
              <a:defRPr sz="4000" b="0" cap="all"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60582"/>
            <a:ext cx="2133600" cy="212731"/>
          </a:xfrm>
        </p:spPr>
        <p:txBody>
          <a:bodyPr/>
          <a:lstStyle/>
          <a:p>
            <a:fld id="{864AE8B1-F113-2545-9E48-92D4814B20F8}" type="datetime1">
              <a:rPr lang="fr-CH" smtClean="0"/>
              <a:t>18.12.22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60582"/>
            <a:ext cx="2895600" cy="2127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60582"/>
            <a:ext cx="2133600" cy="212731"/>
          </a:xfrm>
        </p:spPr>
        <p:txBody>
          <a:bodyPr/>
          <a:lstStyle/>
          <a:p>
            <a:fld id="{F06A5241-12CB-C64D-AE38-6540AC6C648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6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4278"/>
            <a:ext cx="8229600" cy="6733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1677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1677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60582"/>
            <a:ext cx="2133600" cy="212732"/>
          </a:xfrm>
        </p:spPr>
        <p:txBody>
          <a:bodyPr/>
          <a:lstStyle/>
          <a:p>
            <a:fld id="{ACE02AF6-84D3-AC46-A941-FAFDB4192949}" type="datetime1">
              <a:rPr lang="fr-CH" smtClean="0"/>
              <a:t>18.12.22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60582"/>
            <a:ext cx="2895600" cy="2127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60582"/>
            <a:ext cx="2133600" cy="212731"/>
          </a:xfrm>
        </p:spPr>
        <p:txBody>
          <a:bodyPr/>
          <a:lstStyle/>
          <a:p>
            <a:fld id="{F06A5241-12CB-C64D-AE38-6540AC6C648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3646"/>
            <a:ext cx="8229600" cy="68399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603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603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60582"/>
            <a:ext cx="2133600" cy="212732"/>
          </a:xfrm>
        </p:spPr>
        <p:txBody>
          <a:bodyPr/>
          <a:lstStyle/>
          <a:p>
            <a:fld id="{D75812CB-9C12-C440-B0C8-3150931E147D}" type="datetime1">
              <a:rPr lang="fr-CH" smtClean="0"/>
              <a:t>18.12.22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60582"/>
            <a:ext cx="2895600" cy="21273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60582"/>
            <a:ext cx="2133600" cy="212731"/>
          </a:xfrm>
        </p:spPr>
        <p:txBody>
          <a:bodyPr/>
          <a:lstStyle/>
          <a:p>
            <a:fld id="{F06A5241-12CB-C64D-AE38-6540AC6C648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1748"/>
            <a:ext cx="8229600" cy="715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60582"/>
            <a:ext cx="2133600" cy="212732"/>
          </a:xfrm>
        </p:spPr>
        <p:txBody>
          <a:bodyPr/>
          <a:lstStyle/>
          <a:p>
            <a:fld id="{3C78CBFE-7727-304C-882A-85B801BFCCC4}" type="datetime1">
              <a:rPr lang="fr-CH" smtClean="0"/>
              <a:t>18.12.22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60582"/>
            <a:ext cx="2895600" cy="2127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60582"/>
            <a:ext cx="2133600" cy="212731"/>
          </a:xfrm>
        </p:spPr>
        <p:txBody>
          <a:bodyPr/>
          <a:lstStyle/>
          <a:p>
            <a:fld id="{F06A5241-12CB-C64D-AE38-6540AC6C648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60582"/>
            <a:ext cx="2133600" cy="212732"/>
          </a:xfrm>
        </p:spPr>
        <p:txBody>
          <a:bodyPr/>
          <a:lstStyle/>
          <a:p>
            <a:fld id="{B9FC42D7-5134-F74E-90A7-1FB71C6E6F91}" type="datetime1">
              <a:rPr lang="fr-CH" smtClean="0"/>
              <a:t>18.12.22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60582"/>
            <a:ext cx="2895600" cy="2127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0583"/>
            <a:ext cx="2133600" cy="212730"/>
          </a:xfrm>
        </p:spPr>
        <p:txBody>
          <a:bodyPr/>
          <a:lstStyle/>
          <a:p>
            <a:fld id="{F06A5241-12CB-C64D-AE38-6540AC6C648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6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099"/>
            <a:ext cx="5111750" cy="43222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3222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60582"/>
            <a:ext cx="2133600" cy="211670"/>
          </a:xfrm>
        </p:spPr>
        <p:txBody>
          <a:bodyPr/>
          <a:lstStyle/>
          <a:p>
            <a:fld id="{A40A5EF7-0C4E-8E4B-AABD-5BC5D05A8BF7}" type="datetime1">
              <a:rPr lang="fr-CH" smtClean="0"/>
              <a:t>18.12.22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60582"/>
            <a:ext cx="2895600" cy="21166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60583"/>
            <a:ext cx="2133600" cy="211669"/>
          </a:xfrm>
        </p:spPr>
        <p:txBody>
          <a:bodyPr/>
          <a:lstStyle/>
          <a:p>
            <a:fld id="{F06A5241-12CB-C64D-AE38-6540AC6C648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889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4791" y="808073"/>
            <a:ext cx="7974418" cy="37020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155679"/>
            <a:ext cx="5486400" cy="5593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60581"/>
            <a:ext cx="2133600" cy="211669"/>
          </a:xfrm>
        </p:spPr>
        <p:txBody>
          <a:bodyPr/>
          <a:lstStyle/>
          <a:p>
            <a:fld id="{A85E0A11-7E3B-7C43-A822-7ED06B3CBAE8}" type="datetime1">
              <a:rPr lang="fr-CH" smtClean="0"/>
              <a:t>18.12.22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60582"/>
            <a:ext cx="2895600" cy="2116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60583"/>
            <a:ext cx="2133600" cy="211667"/>
          </a:xfrm>
        </p:spPr>
        <p:txBody>
          <a:bodyPr/>
          <a:lstStyle/>
          <a:p>
            <a:fld id="{F06A5241-12CB-C64D-AE38-6540AC6C648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B9D86-1931-8C4F-BC0F-34686F31C079}" type="datetime1">
              <a:rPr lang="fr-CH" smtClean="0"/>
              <a:t>18.12.22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5241-12CB-C64D-AE38-6540AC6C648E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633019"/>
            <a:ext cx="9144000" cy="221349"/>
          </a:xfrm>
          <a:prstGeom prst="rect">
            <a:avLst/>
          </a:prstGeom>
          <a:solidFill>
            <a:srgbClr val="90908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581560"/>
            <a:ext cx="9144000" cy="0"/>
          </a:xfrm>
          <a:prstGeom prst="line">
            <a:avLst/>
          </a:prstGeom>
          <a:ln w="19050">
            <a:solidFill>
              <a:srgbClr val="90908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184509"/>
            <a:ext cx="9144000" cy="673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" name="Rectangle 2"/>
          <p:cNvSpPr/>
          <p:nvPr/>
        </p:nvSpPr>
        <p:spPr>
          <a:xfrm>
            <a:off x="-5480" y="4935839"/>
            <a:ext cx="9144000" cy="1706935"/>
          </a:xfrm>
          <a:prstGeom prst="rect">
            <a:avLst/>
          </a:prstGeom>
          <a:solidFill>
            <a:srgbClr val="90908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941146"/>
            <a:ext cx="7772400" cy="103716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TIME SERIES Forecasting OF APPLE STOCK PRICE</a:t>
            </a:r>
            <a:endParaRPr lang="en-US" sz="3600" dirty="0">
              <a:solidFill>
                <a:schemeClr val="bg1"/>
              </a:solidFill>
              <a:cs typeface="Frutiger LT Std 55 Roman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5528" y="6024664"/>
            <a:ext cx="7772400" cy="40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cs typeface="Frutiger LT Std 55 Roman"/>
              </a:rPr>
              <a:t>By Killian </a:t>
            </a:r>
            <a:r>
              <a:rPr lang="en-US" sz="1600" dirty="0" err="1">
                <a:solidFill>
                  <a:schemeClr val="bg1"/>
                </a:solidFill>
                <a:cs typeface="Frutiger LT Std 55 Roman"/>
              </a:rPr>
              <a:t>Vervelle</a:t>
            </a:r>
            <a:r>
              <a:rPr lang="en-US" sz="1600" dirty="0">
                <a:solidFill>
                  <a:schemeClr val="bg1"/>
                </a:solidFill>
                <a:cs typeface="Frutiger LT Std 55 Roman"/>
              </a:rPr>
              <a:t> and Antony </a:t>
            </a:r>
            <a:r>
              <a:rPr lang="en-US" sz="1600" dirty="0" err="1">
                <a:solidFill>
                  <a:schemeClr val="bg1"/>
                </a:solidFill>
                <a:cs typeface="Frutiger LT Std 55 Roman"/>
              </a:rPr>
              <a:t>Carrard</a:t>
            </a:r>
            <a:endParaRPr lang="en-US" sz="1600" dirty="0">
              <a:solidFill>
                <a:schemeClr val="bg1"/>
              </a:solidFill>
              <a:cs typeface="Frutiger LT Std 55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22062"/>
            <a:ext cx="9144000" cy="0"/>
          </a:xfrm>
          <a:prstGeom prst="line">
            <a:avLst/>
          </a:prstGeom>
          <a:ln w="19050">
            <a:solidFill>
              <a:srgbClr val="90908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4681873"/>
            <a:ext cx="9144000" cy="0"/>
          </a:xfrm>
          <a:prstGeom prst="line">
            <a:avLst/>
          </a:prstGeom>
          <a:ln w="19050">
            <a:solidFill>
              <a:srgbClr val="90908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88C77-9A66-16BA-D154-A8F4DD6DFBFF}"/>
              </a:ext>
            </a:extLst>
          </p:cNvPr>
          <p:cNvSpPr txBox="1"/>
          <p:nvPr/>
        </p:nvSpPr>
        <p:spPr>
          <a:xfrm>
            <a:off x="8071945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309F8F7-E99D-BADA-E2CE-81265BEB2D51}"/>
              </a:ext>
            </a:extLst>
          </p:cNvPr>
          <p:cNvSpPr txBox="1"/>
          <p:nvPr/>
        </p:nvSpPr>
        <p:spPr>
          <a:xfrm>
            <a:off x="7388772" y="546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026" name="Picture 2" descr="Time Series Forecasting with Yahoo Stock Price | Kaggle">
            <a:extLst>
              <a:ext uri="{FF2B5EF4-FFF2-40B4-BE49-F238E27FC236}">
                <a16:creationId xmlns:a16="http://schemas.microsoft.com/office/drawing/2014/main" id="{EE5FC789-0ADD-6106-7300-AE73095A9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5432"/>
            <a:ext cx="9142114" cy="209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ock Market Data - Nifty 100 stocks (5 min) data | Kaggle">
            <a:extLst>
              <a:ext uri="{FF2B5EF4-FFF2-40B4-BE49-F238E27FC236}">
                <a16:creationId xmlns:a16="http://schemas.microsoft.com/office/drawing/2014/main" id="{B370B5B1-AA40-2ED7-9B3B-58CAC2260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4"/>
          <a:stretch/>
        </p:blipFill>
        <p:spPr bwMode="auto">
          <a:xfrm>
            <a:off x="-5480" y="215221"/>
            <a:ext cx="9144000" cy="21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62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84"/>
            <a:ext cx="8229600" cy="6733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Modeling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885652"/>
            <a:ext cx="7983415" cy="534427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dirty="0"/>
              <a:t>ARIMA</a:t>
            </a:r>
            <a:endParaRPr lang="en-US" sz="2400" b="1" dirty="0"/>
          </a:p>
          <a:p>
            <a:pPr>
              <a:buNone/>
            </a:pPr>
            <a:endParaRPr lang="en-US" sz="1200" dirty="0"/>
          </a:p>
          <a:p>
            <a:r>
              <a:rPr lang="en-US" sz="2400" dirty="0"/>
              <a:t>Finding the AR term (p) =&gt; PACF</a:t>
            </a:r>
            <a:r>
              <a:rPr lang="en-US" sz="2200" dirty="0"/>
              <a:t>	</a:t>
            </a:r>
          </a:p>
          <a:p>
            <a:pPr>
              <a:buNone/>
            </a:pPr>
            <a:endParaRPr lang="en-US" sz="1000" dirty="0"/>
          </a:p>
          <a:p>
            <a:r>
              <a:rPr lang="en-US" sz="2400" dirty="0"/>
              <a:t>Finding the MA term (q) =&gt; ACF</a:t>
            </a:r>
          </a:p>
          <a:p>
            <a:endParaRPr lang="en-US" sz="1000" dirty="0"/>
          </a:p>
          <a:p>
            <a:r>
              <a:rPr lang="en-US" sz="2400" dirty="0"/>
              <a:t>Finding the differencing order</a:t>
            </a:r>
          </a:p>
          <a:p>
            <a:endParaRPr lang="en-US" sz="1000" dirty="0"/>
          </a:p>
          <a:p>
            <a:r>
              <a:rPr lang="en-US" sz="2400" dirty="0"/>
              <a:t>Final model: ARIMA (1,1,1)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31073D-C1D0-0BEA-DCF6-A9D6D764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94D8094-1466-C406-4AE7-2DBAC528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80" y="957176"/>
            <a:ext cx="2052912" cy="1583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A5A4DCD-089E-0BB4-FA55-B727DBF76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80" y="2632133"/>
            <a:ext cx="2052912" cy="15836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B5EEA69-8CC5-06DD-FD68-FDC8DC54DE67}"/>
              </a:ext>
            </a:extLst>
          </p:cNvPr>
          <p:cNvSpPr txBox="1"/>
          <p:nvPr/>
        </p:nvSpPr>
        <p:spPr>
          <a:xfrm>
            <a:off x="1108710" y="4307090"/>
            <a:ext cx="692658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dirty="0"/>
              <a:t>===================================================</a:t>
            </a:r>
          </a:p>
          <a:p>
            <a:r>
              <a:rPr lang="fr-FR" dirty="0"/>
              <a:t>                     coef          std </a:t>
            </a:r>
            <a:r>
              <a:rPr lang="fr-FR" dirty="0" err="1"/>
              <a:t>err</a:t>
            </a:r>
            <a:r>
              <a:rPr lang="fr-FR" dirty="0"/>
              <a:t>        z           P&gt;|z|      [0.025      0.975]</a:t>
            </a:r>
          </a:p>
          <a:p>
            <a:r>
              <a:rPr lang="fr-FR" dirty="0"/>
              <a:t>--------------------------------------------------------------------------------------</a:t>
            </a:r>
          </a:p>
          <a:p>
            <a:r>
              <a:rPr lang="fr-FR" dirty="0"/>
              <a:t>ar.L1           -0.8304      0.115     -7.240      0.000      -1.055      -0.606</a:t>
            </a:r>
          </a:p>
          <a:p>
            <a:r>
              <a:rPr lang="fr-FR" dirty="0"/>
              <a:t>ma.L1          0.8472      0.109      7.758       0.000       0.633       1.061</a:t>
            </a:r>
          </a:p>
          <a:p>
            <a:r>
              <a:rPr lang="fr-FR" dirty="0"/>
              <a:t>sigma2         0.1987      0.002     92.556      0.000       0.194       0.203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CFD07C0-72D8-9D8B-FB22-8618B582DD78}"/>
              </a:ext>
            </a:extLst>
          </p:cNvPr>
          <p:cNvSpPr/>
          <p:nvPr/>
        </p:nvSpPr>
        <p:spPr>
          <a:xfrm>
            <a:off x="4926330" y="5077532"/>
            <a:ext cx="845820" cy="10430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84"/>
            <a:ext cx="8229600" cy="6733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Modeling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833743"/>
            <a:ext cx="7983415" cy="534427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/>
              <a:t>ARIMA – Predictive performance</a:t>
            </a:r>
            <a:endParaRPr lang="en-US" sz="2000" b="1" dirty="0"/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31073D-C1D0-0BEA-DCF6-A9D6D764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2C7E60-56AF-0022-917A-66BDEC8F3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9" y="1400053"/>
            <a:ext cx="8481060" cy="486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B7C912D-EEEB-E14A-C928-F4001FA91C61}"/>
              </a:ext>
            </a:extLst>
          </p:cNvPr>
          <p:cNvSpPr txBox="1"/>
          <p:nvPr/>
        </p:nvSpPr>
        <p:spPr>
          <a:xfrm>
            <a:off x="2277427" y="1507102"/>
            <a:ext cx="458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dirty="0" err="1"/>
              <a:t>Mean</a:t>
            </a:r>
            <a:r>
              <a:rPr lang="fr-CH" dirty="0"/>
              <a:t> </a:t>
            </a:r>
            <a:r>
              <a:rPr lang="fr-CH" dirty="0" err="1"/>
              <a:t>Absolute</a:t>
            </a:r>
            <a:r>
              <a:rPr lang="fr-CH" dirty="0"/>
              <a:t> Percentage </a:t>
            </a:r>
            <a:r>
              <a:rPr lang="fr-CH" dirty="0" err="1"/>
              <a:t>error</a:t>
            </a:r>
            <a:r>
              <a:rPr lang="fr-CH" dirty="0"/>
              <a:t>: 0.010</a:t>
            </a:r>
            <a:endParaRPr lang="fr-FR" dirty="0"/>
          </a:p>
        </p:txBody>
      </p:sp>
      <p:pic>
        <p:nvPicPr>
          <p:cNvPr id="6148" name="Picture 4" descr="Crash Bandicoot Woah PNG &amp; Download Transparent Crash Bandicoot Woah PNG  Images for Free - NicePNG">
            <a:extLst>
              <a:ext uri="{FF2B5EF4-FFF2-40B4-BE49-F238E27FC236}">
                <a16:creationId xmlns:a16="http://schemas.microsoft.com/office/drawing/2014/main" id="{0D8250CC-EFAD-0CCE-A251-6D519B38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68" b="89831" l="10000" r="93667">
                        <a14:foregroundMark x1="75333" y1="19661" x2="55333" y2="20000"/>
                        <a14:foregroundMark x1="74667" y1="18644" x2="73333" y2="25424"/>
                        <a14:foregroundMark x1="68667" y1="5763" x2="68667" y2="5763"/>
                        <a14:foregroundMark x1="34333" y1="5085" x2="34333" y2="5085"/>
                        <a14:foregroundMark x1="51667" y1="4068" x2="51667" y2="4068"/>
                        <a14:foregroundMark x1="56333" y1="74915" x2="56333" y2="74915"/>
                        <a14:foregroundMark x1="25333" y1="81695" x2="25333" y2="81695"/>
                        <a14:foregroundMark x1="87333" y1="43390" x2="87333" y2="43390"/>
                        <a14:foregroundMark x1="81333" y1="37288" x2="88333" y2="40678"/>
                        <a14:foregroundMark x1="91333" y1="41017" x2="93667" y2="44068"/>
                        <a14:foregroundMark x1="58333" y1="21017" x2="52000" y2="22712"/>
                        <a14:foregroundMark x1="53333" y1="56949" x2="44333" y2="627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78" y="1507102"/>
            <a:ext cx="2128142" cy="209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37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84"/>
            <a:ext cx="8229600" cy="6733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Modeling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146" y="867227"/>
            <a:ext cx="8563708" cy="534427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dirty="0"/>
              <a:t>Auto-ARIMA</a:t>
            </a:r>
            <a:br>
              <a:rPr lang="fr-CH" sz="1400" dirty="0">
                <a:solidFill>
                  <a:srgbClr val="080808"/>
                </a:solidFill>
                <a:effectLst/>
                <a:latin typeface="JetBrains Mono"/>
              </a:rPr>
            </a:br>
            <a:endParaRPr lang="fr-CH" sz="1400" dirty="0">
              <a:solidFill>
                <a:srgbClr val="080808"/>
              </a:solidFill>
              <a:effectLst/>
              <a:latin typeface="JetBrains Mono"/>
            </a:endParaRPr>
          </a:p>
          <a:p>
            <a:r>
              <a:rPr lang="en-US" sz="2400" dirty="0"/>
              <a:t>Stepwise search to minimize AIC (</a:t>
            </a:r>
            <a:r>
              <a:rPr lang="fr-CH" sz="2400" dirty="0" err="1"/>
              <a:t>max_p</a:t>
            </a:r>
            <a:r>
              <a:rPr lang="fr-CH" sz="2400" dirty="0"/>
              <a:t>=4, </a:t>
            </a:r>
            <a:r>
              <a:rPr lang="fr-CH" sz="2400" dirty="0" err="1"/>
              <a:t>max_q</a:t>
            </a:r>
            <a:r>
              <a:rPr lang="fr-CH" sz="2400" dirty="0"/>
              <a:t>=4)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31073D-C1D0-0BEA-DCF6-A9D6D764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25513F-8B92-7AFE-3B12-88540D7817E3}"/>
              </a:ext>
            </a:extLst>
          </p:cNvPr>
          <p:cNvSpPr txBox="1"/>
          <p:nvPr/>
        </p:nvSpPr>
        <p:spPr>
          <a:xfrm>
            <a:off x="1713145" y="2562207"/>
            <a:ext cx="60121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ARIMA(1,1,1)(0,0,0)[0] intercept   : AIC=3665.185</a:t>
            </a:r>
          </a:p>
          <a:p>
            <a:pPr marL="0" indent="0">
              <a:buNone/>
            </a:pPr>
            <a:r>
              <a:rPr lang="en-US" sz="2000" dirty="0"/>
              <a:t>ARIMA(0,1,0)(0,0,0)[0] intercept   : AIC=3663.899</a:t>
            </a:r>
          </a:p>
          <a:p>
            <a:pPr marL="0" indent="0">
              <a:buNone/>
            </a:pPr>
            <a:r>
              <a:rPr lang="en-US" sz="2000" dirty="0"/>
              <a:t>ARIMA(1,1,0)(0,0,0)[0] intercept   : AIC=3665.509</a:t>
            </a:r>
          </a:p>
          <a:p>
            <a:pPr marL="0" indent="0">
              <a:buNone/>
            </a:pPr>
            <a:r>
              <a:rPr lang="en-US" sz="2000" dirty="0"/>
              <a:t>ARIMA(0,1,1)(0,0,0)[0] intercept   : AIC=3665.467</a:t>
            </a:r>
          </a:p>
          <a:p>
            <a:pPr marL="0" indent="0">
              <a:buNone/>
            </a:pPr>
            <a:r>
              <a:rPr lang="en-US" sz="2000" dirty="0"/>
              <a:t>ARIMA(0,1,0)(0,0,0)[0]                  : AIC=3669.806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F33F9F-352C-8E24-1912-FDB7887D74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45" r="-184" b="5978"/>
          <a:stretch/>
        </p:blipFill>
        <p:spPr>
          <a:xfrm>
            <a:off x="4290227" y="2232000"/>
            <a:ext cx="4572000" cy="162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5A1038-C8C6-EF22-DF63-ED096865F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" b="52371"/>
          <a:stretch/>
        </p:blipFill>
        <p:spPr>
          <a:xfrm>
            <a:off x="0" y="2153859"/>
            <a:ext cx="4500000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5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L -2.22222E-6 0.29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84"/>
            <a:ext cx="8229600" cy="6733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PREDICTION BOT</a:t>
            </a:r>
            <a:endParaRPr lang="en-US" sz="3600" dirty="0"/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31073D-C1D0-0BEA-DCF6-A9D6D764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91B03E-CE66-DB2D-CB58-38754B83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92" y="752236"/>
            <a:ext cx="4692814" cy="5820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885652"/>
            <a:ext cx="7983415" cy="534427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200" dirty="0"/>
          </a:p>
          <a:p>
            <a:r>
              <a:rPr lang="en-US" sz="2400" dirty="0"/>
              <a:t>Random buying (avg performance – 50 runs)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2704313-DD05-DA18-6010-7061058E7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47" y="1788967"/>
            <a:ext cx="7195504" cy="35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7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84"/>
            <a:ext cx="8229600" cy="6733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PREDICTION BOT</a:t>
            </a:r>
            <a:endParaRPr lang="en-US" sz="3600" dirty="0"/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31073D-C1D0-0BEA-DCF6-A9D6D764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885652"/>
            <a:ext cx="7983415" cy="534427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200" dirty="0"/>
          </a:p>
          <a:p>
            <a:r>
              <a:rPr lang="en-US" sz="2400" dirty="0"/>
              <a:t>ARIMA (1,1,1)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2DB28E-6BB6-E5AD-F394-48595AF7E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48" y="1531667"/>
            <a:ext cx="7253702" cy="44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4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84"/>
            <a:ext cx="8229600" cy="6733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LSTM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885652"/>
            <a:ext cx="7983415" cy="534427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200" dirty="0"/>
          </a:p>
          <a:p>
            <a:r>
              <a:rPr lang="en-US" sz="2400" dirty="0"/>
              <a:t>A </a:t>
            </a:r>
            <a:r>
              <a:rPr lang="en-US" sz="2400" dirty="0" err="1"/>
              <a:t>compléter</a:t>
            </a: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31073D-C1D0-0BEA-DCF6-A9D6D764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B990ECF-AEEF-D44E-0E6A-B35012CB9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" y="1979650"/>
            <a:ext cx="7421525" cy="32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4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Prediction &amp; Comparison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4" y="1600200"/>
            <a:ext cx="7983415" cy="4135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MSE (ARIMA): 0.021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MSE (LSTM): A </a:t>
            </a:r>
            <a:r>
              <a:rPr lang="en-US" sz="2400" dirty="0" err="1"/>
              <a:t>compléter</a:t>
            </a:r>
            <a:endParaRPr lang="en-US" sz="28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AB7CA8-E15D-D284-F475-11EFD4B7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EC7A-B347-B743-9069-92194BB2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463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400" dirty="0"/>
          </a:p>
          <a:p>
            <a:pPr marL="0" indent="0" algn="ctr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2800" dirty="0"/>
              <a:t>Questions?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Links: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dirty="0"/>
              <a:t>Data: </a:t>
            </a:r>
            <a:r>
              <a:rPr lang="en-US" sz="2000" i="1" dirty="0">
                <a:solidFill>
                  <a:srgbClr val="0070C0"/>
                </a:solidFill>
              </a:rPr>
              <a:t>https://</a:t>
            </a:r>
            <a:r>
              <a:rPr lang="en-US" sz="2000" i="1" dirty="0" err="1">
                <a:solidFill>
                  <a:srgbClr val="0070C0"/>
                </a:solidFill>
              </a:rPr>
              <a:t>finance.yahoo.com</a:t>
            </a:r>
            <a:r>
              <a:rPr lang="en-US" sz="2000" i="1" dirty="0">
                <a:solidFill>
                  <a:srgbClr val="0070C0"/>
                </a:solidFill>
              </a:rPr>
              <a:t>/quote/</a:t>
            </a:r>
            <a:r>
              <a:rPr lang="en-US" sz="2000" i="1" dirty="0" err="1">
                <a:solidFill>
                  <a:srgbClr val="0070C0"/>
                </a:solidFill>
              </a:rPr>
              <a:t>AAPL?p</a:t>
            </a:r>
            <a:r>
              <a:rPr lang="en-US" sz="2000" i="1" dirty="0">
                <a:solidFill>
                  <a:srgbClr val="0070C0"/>
                </a:solidFill>
              </a:rPr>
              <a:t>=AAPL&amp;.</a:t>
            </a:r>
            <a:r>
              <a:rPr lang="en-US" sz="2000" i="1" dirty="0" err="1">
                <a:solidFill>
                  <a:srgbClr val="0070C0"/>
                </a:solidFill>
              </a:rPr>
              <a:t>tsrc</a:t>
            </a:r>
            <a:r>
              <a:rPr lang="en-US" sz="2000" i="1" dirty="0">
                <a:solidFill>
                  <a:srgbClr val="0070C0"/>
                </a:solidFill>
              </a:rPr>
              <a:t>=fin-</a:t>
            </a:r>
            <a:r>
              <a:rPr lang="en-US" sz="2000" i="1" dirty="0" err="1">
                <a:solidFill>
                  <a:srgbClr val="0070C0"/>
                </a:solidFill>
              </a:rPr>
              <a:t>srch</a:t>
            </a:r>
            <a:endParaRPr lang="en-US" sz="20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Trading BOT: </a:t>
            </a:r>
            <a:r>
              <a:rPr lang="en-US" sz="2000" i="1" dirty="0">
                <a:solidFill>
                  <a:srgbClr val="0070C0"/>
                </a:solidFill>
              </a:rPr>
              <a:t>https://</a:t>
            </a:r>
            <a:r>
              <a:rPr lang="en-US" sz="2000" i="1" dirty="0" err="1">
                <a:solidFill>
                  <a:srgbClr val="0070C0"/>
                </a:solidFill>
              </a:rPr>
              <a:t>github.com</a:t>
            </a:r>
            <a:r>
              <a:rPr lang="en-US" sz="2000" i="1" dirty="0">
                <a:solidFill>
                  <a:srgbClr val="0070C0"/>
                </a:solidFill>
              </a:rPr>
              <a:t>/</a:t>
            </a:r>
            <a:r>
              <a:rPr lang="en-US" sz="2000" i="1" dirty="0" err="1">
                <a:solidFill>
                  <a:srgbClr val="0070C0"/>
                </a:solidFill>
              </a:rPr>
              <a:t>ritvikmath</a:t>
            </a:r>
            <a:r>
              <a:rPr lang="en-US" sz="2000" i="1" dirty="0">
                <a:solidFill>
                  <a:srgbClr val="0070C0"/>
                </a:solidFill>
              </a:rPr>
              <a:t>/</a:t>
            </a:r>
            <a:r>
              <a:rPr lang="en-US" sz="2000" i="1" dirty="0" err="1">
                <a:solidFill>
                  <a:srgbClr val="0070C0"/>
                </a:solidFill>
              </a:rPr>
              <a:t>YouTubeVideoCode</a:t>
            </a:r>
            <a:r>
              <a:rPr lang="en-US" sz="2000" i="1" dirty="0">
                <a:solidFill>
                  <a:srgbClr val="0070C0"/>
                </a:solidFill>
              </a:rPr>
              <a:t>/blob/main/ARMA%20Stock%20Forecasting.ipynb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/>
              <a:t>Financial forecasting with ARIMA: </a:t>
            </a:r>
            <a:r>
              <a:rPr lang="en-US" sz="2000" i="1" dirty="0">
                <a:solidFill>
                  <a:srgbClr val="0070C0"/>
                </a:solidFill>
              </a:rPr>
              <a:t>https://</a:t>
            </a:r>
            <a:r>
              <a:rPr lang="en-US" sz="2000" i="1" dirty="0" err="1">
                <a:solidFill>
                  <a:srgbClr val="0070C0"/>
                </a:solidFill>
              </a:rPr>
              <a:t>medium.com</a:t>
            </a:r>
            <a:r>
              <a:rPr lang="en-US" sz="2000" i="1" dirty="0">
                <a:solidFill>
                  <a:srgbClr val="0070C0"/>
                </a:solidFill>
              </a:rPr>
              <a:t>/</a:t>
            </a:r>
            <a:r>
              <a:rPr lang="en-US" sz="2000" i="1" dirty="0" err="1">
                <a:solidFill>
                  <a:srgbClr val="0070C0"/>
                </a:solidFill>
              </a:rPr>
              <a:t>auquan</a:t>
            </a:r>
            <a:r>
              <a:rPr lang="en-US" sz="2000" i="1" dirty="0">
                <a:solidFill>
                  <a:srgbClr val="0070C0"/>
                </a:solidFill>
              </a:rPr>
              <a:t>/time-series-analysis-for-finance-arima-models-acb5e39999df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8A4A46-EC77-52DE-2EAB-019ADDB5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0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Summary</a:t>
            </a:r>
            <a:endParaRPr lang="en-US" sz="3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91DCD7-8293-1344-4FA1-E051FF5A4A7F}"/>
              </a:ext>
            </a:extLst>
          </p:cNvPr>
          <p:cNvSpPr txBox="1"/>
          <p:nvPr/>
        </p:nvSpPr>
        <p:spPr>
          <a:xfrm>
            <a:off x="1849821" y="-1271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AEFE6-6C53-E771-2895-CEF5384A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8503-0597-E529-98E0-903AB4091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89585"/>
          </a:xfrm>
        </p:spPr>
        <p:txBody>
          <a:bodyPr>
            <a:normAutofit/>
          </a:bodyPr>
          <a:lstStyle/>
          <a:p>
            <a:r>
              <a:rPr lang="en-US" sz="2400" dirty="0"/>
              <a:t>Forecasting</a:t>
            </a:r>
          </a:p>
          <a:p>
            <a:r>
              <a:rPr lang="en-US" sz="2400" dirty="0"/>
              <a:t>Data</a:t>
            </a:r>
          </a:p>
          <a:p>
            <a:r>
              <a:rPr lang="en-US" sz="2400" dirty="0"/>
              <a:t>Explanatory data analysis</a:t>
            </a:r>
          </a:p>
          <a:p>
            <a:r>
              <a:rPr lang="en-US" sz="2400" dirty="0"/>
              <a:t>Modeling</a:t>
            </a:r>
          </a:p>
          <a:p>
            <a:r>
              <a:rPr lang="en-US" sz="2400" dirty="0"/>
              <a:t>Prediction and comparison</a:t>
            </a:r>
          </a:p>
          <a:p>
            <a:r>
              <a:rPr lang="en-US" sz="2400" dirty="0"/>
              <a:t>Questions, references</a:t>
            </a:r>
          </a:p>
        </p:txBody>
      </p:sp>
    </p:spTree>
    <p:extLst>
      <p:ext uri="{BB962C8B-B14F-4D97-AF65-F5344CB8AC3E}">
        <p14:creationId xmlns:p14="http://schemas.microsoft.com/office/powerpoint/2010/main" val="302362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forecasting</a:t>
            </a:r>
            <a:endParaRPr lang="en-US" sz="3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91DCD7-8293-1344-4FA1-E051FF5A4A7F}"/>
              </a:ext>
            </a:extLst>
          </p:cNvPr>
          <p:cNvSpPr txBox="1"/>
          <p:nvPr/>
        </p:nvSpPr>
        <p:spPr>
          <a:xfrm>
            <a:off x="1849821" y="-1271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AEFE6-6C53-E771-2895-CEF5384A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8" name="Picture 6" descr="Skforecast: time series forecasting with python and scikit learn">
            <a:extLst>
              <a:ext uri="{FF2B5EF4-FFF2-40B4-BE49-F238E27FC236}">
                <a16:creationId xmlns:a16="http://schemas.microsoft.com/office/drawing/2014/main" id="{BB9DF87C-7FD4-6EE8-EA68-7450A9D4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3" y="1610296"/>
            <a:ext cx="8184167" cy="363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Data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05300"/>
            <a:ext cx="8229600" cy="4135967"/>
          </a:xfrm>
        </p:spPr>
        <p:txBody>
          <a:bodyPr>
            <a:normAutofit/>
          </a:bodyPr>
          <a:lstStyle/>
          <a:p>
            <a:r>
              <a:rPr lang="en-US" sz="2400" dirty="0"/>
              <a:t>Data extracted from</a:t>
            </a:r>
            <a:endParaRPr lang="en-US" sz="2000" i="1" dirty="0">
              <a:solidFill>
                <a:srgbClr val="002060"/>
              </a:solidFill>
            </a:endParaRPr>
          </a:p>
          <a:p>
            <a:endParaRPr lang="en-US" sz="2000" i="1" dirty="0">
              <a:solidFill>
                <a:srgbClr val="002060"/>
              </a:solidFill>
            </a:endParaRPr>
          </a:p>
          <a:p>
            <a:r>
              <a:rPr lang="en-US" sz="2400" dirty="0"/>
              <a:t>Stock Prices from </a:t>
            </a:r>
            <a:r>
              <a:rPr lang="en-GB" sz="2400" dirty="0"/>
              <a:t>February</a:t>
            </a:r>
            <a:r>
              <a:rPr lang="en-US" sz="2400" dirty="0"/>
              <a:t> 2008 (subprime crash) to March 2020 (voluntarily excluding Covid)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Excluded weekly/monthly time segmentation (major loss of information, explanation will follow)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DA6A7E-E3C2-712E-1EFB-DBDC9033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Yahoo! Finance - Concordia">
            <a:extLst>
              <a:ext uri="{FF2B5EF4-FFF2-40B4-BE49-F238E27FC236}">
                <a16:creationId xmlns:a16="http://schemas.microsoft.com/office/drawing/2014/main" id="{B515E0CF-69EB-64AD-E057-AACE834CF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1" b="29862"/>
          <a:stretch/>
        </p:blipFill>
        <p:spPr bwMode="auto">
          <a:xfrm>
            <a:off x="3383597" y="1493356"/>
            <a:ext cx="2376805" cy="93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719"/>
            <a:ext cx="8229600" cy="6733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Exploratory Data Analysis</a:t>
            </a:r>
            <a:endParaRPr lang="en-US" sz="3600" dirty="0"/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2400" y="192616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B57A29-A5F1-2A7A-9253-99BFA19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AEC470-146B-FE10-616B-8C4BD29EC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4" y="992684"/>
            <a:ext cx="8495011" cy="4872631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0041C26-AC27-E334-DA1B-9F3223A90B1B}"/>
              </a:ext>
            </a:extLst>
          </p:cNvPr>
          <p:cNvCxnSpPr>
            <a:cxnSpLocks/>
          </p:cNvCxnSpPr>
          <p:nvPr/>
        </p:nvCxnSpPr>
        <p:spPr>
          <a:xfrm flipV="1">
            <a:off x="1092407" y="2421466"/>
            <a:ext cx="7473524" cy="22744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449FD3D-4C6E-F98C-014F-B8CA2ABA6A31}"/>
              </a:ext>
            </a:extLst>
          </p:cNvPr>
          <p:cNvSpPr txBox="1"/>
          <p:nvPr/>
        </p:nvSpPr>
        <p:spPr>
          <a:xfrm>
            <a:off x="735724" y="3934400"/>
            <a:ext cx="1221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Subprimes</a:t>
            </a:r>
            <a:r>
              <a:rPr lang="fr-FR" sz="1400" dirty="0"/>
              <a:t> 2007-2010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5BE7BA-CD13-D6D3-93E1-88B6D2535BD2}"/>
              </a:ext>
            </a:extLst>
          </p:cNvPr>
          <p:cNvSpPr txBox="1"/>
          <p:nvPr/>
        </p:nvSpPr>
        <p:spPr>
          <a:xfrm>
            <a:off x="3188304" y="2690648"/>
            <a:ext cx="1221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Steve Jobs </a:t>
            </a:r>
            <a:r>
              <a:rPr lang="fr-FR" sz="1400" dirty="0" err="1"/>
              <a:t>quits</a:t>
            </a:r>
            <a:r>
              <a:rPr lang="fr-FR" sz="1400" dirty="0"/>
              <a:t> Apple – stock </a:t>
            </a:r>
            <a:r>
              <a:rPr lang="fr-FR" sz="1400" dirty="0" err="1"/>
              <a:t>dgrd</a:t>
            </a:r>
            <a:r>
              <a:rPr lang="fr-FR" sz="1400" dirty="0"/>
              <a:t> 2011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91A7F28-668B-D9A8-49A0-6343D4700682}"/>
              </a:ext>
            </a:extLst>
          </p:cNvPr>
          <p:cNvSpPr txBox="1"/>
          <p:nvPr/>
        </p:nvSpPr>
        <p:spPr>
          <a:xfrm>
            <a:off x="4839678" y="2278860"/>
            <a:ext cx="1221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Apple 7-1 stock split 2014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573C7E4-D0AD-EA40-A971-70047D5AE364}"/>
              </a:ext>
            </a:extLst>
          </p:cNvPr>
          <p:cNvSpPr txBox="1"/>
          <p:nvPr/>
        </p:nvSpPr>
        <p:spPr>
          <a:xfrm>
            <a:off x="6702804" y="1556867"/>
            <a:ext cx="1221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Apple </a:t>
            </a:r>
            <a:r>
              <a:rPr lang="fr-FR" sz="1400" dirty="0" err="1"/>
              <a:t>gov</a:t>
            </a:r>
            <a:r>
              <a:rPr lang="fr-FR" sz="1400" dirty="0"/>
              <a:t> change (unit sales data)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8346"/>
            <a:ext cx="8229600" cy="6733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Exploratory Data Analysis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4" y="1600200"/>
            <a:ext cx="7983415" cy="413596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/>
              <a:t>Apple (AAPL) Daily Stock Prices</a:t>
            </a:r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2169FD-28B4-17CA-11A5-F27A1928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9D9E642-8C5C-29DF-0C3E-015C2A20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975" y="5099696"/>
            <a:ext cx="2045274" cy="104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AF99370-24F4-2A2A-9926-9F3441864F34}"/>
              </a:ext>
            </a:extLst>
          </p:cNvPr>
          <p:cNvSpPr txBox="1"/>
          <p:nvPr/>
        </p:nvSpPr>
        <p:spPr>
          <a:xfrm>
            <a:off x="2748658" y="5155823"/>
            <a:ext cx="211114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Random Walk</a:t>
            </a:r>
          </a:p>
          <a:p>
            <a:endParaRPr lang="en-US" sz="1400" dirty="0"/>
          </a:p>
          <a:p>
            <a:pPr algn="ctr">
              <a:buNone/>
            </a:pPr>
            <a:r>
              <a:rPr lang="en-US" sz="1800" i="1" dirty="0"/>
              <a:t>X(t) = X(t-1) + Er(t)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C2FE11B-08AD-1CF8-539F-AC9EF3C66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32" y="2279904"/>
            <a:ext cx="4371756" cy="25075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6C774C7-6A48-6C33-2BBA-62412DF91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091" y="2279904"/>
            <a:ext cx="4267200" cy="22225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68F76B0-C711-7AE5-CE8A-77524300AA00}"/>
              </a:ext>
            </a:extLst>
          </p:cNvPr>
          <p:cNvSpPr txBox="1"/>
          <p:nvPr/>
        </p:nvSpPr>
        <p:spPr>
          <a:xfrm>
            <a:off x="5469896" y="5155823"/>
            <a:ext cx="284072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dirty="0">
                <a:solidFill>
                  <a:srgbClr val="080808"/>
                </a:solidFill>
                <a:latin typeface="JetBrains Mono"/>
              </a:rPr>
              <a:t>ADF </a:t>
            </a:r>
            <a:r>
              <a:rPr lang="fr-CH" sz="2000" dirty="0">
                <a:solidFill>
                  <a:srgbClr val="080808"/>
                </a:solidFill>
                <a:effectLst/>
                <a:latin typeface="JetBrains Mono"/>
              </a:rPr>
              <a:t>test for </a:t>
            </a:r>
            <a:r>
              <a:rPr lang="fr-CH" sz="2000" dirty="0" err="1">
                <a:solidFill>
                  <a:srgbClr val="080808"/>
                </a:solidFill>
                <a:effectLst/>
                <a:latin typeface="JetBrains Mono"/>
              </a:rPr>
              <a:t>stationariy</a:t>
            </a:r>
            <a:r>
              <a:rPr lang="fr-CH" sz="2000" dirty="0">
                <a:solidFill>
                  <a:srgbClr val="080808"/>
                </a:solidFill>
                <a:effectLst/>
                <a:latin typeface="JetBrains Mono"/>
              </a:rPr>
              <a:t>:</a:t>
            </a:r>
          </a:p>
          <a:p>
            <a:endParaRPr lang="en-US" sz="1400" dirty="0"/>
          </a:p>
          <a:p>
            <a:r>
              <a:rPr lang="en-US" i="1" dirty="0" err="1"/>
              <a:t>p_value</a:t>
            </a:r>
            <a:r>
              <a:rPr lang="en-US" i="1" dirty="0"/>
              <a:t> = 0.997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Exploratory Data Analysis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4" y="1600200"/>
            <a:ext cx="7983415" cy="413596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/>
              <a:t>Auto-Correlation and Partial Auto-Correlation</a:t>
            </a:r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D8231A-311C-3169-9603-ABAC6BF8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584F3C-3735-E242-4596-77AFC261F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751881"/>
            <a:ext cx="3556000" cy="2743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B3D21B-5471-6C9D-D985-EDD72C6F4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616" y="2751881"/>
            <a:ext cx="3556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58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291"/>
            <a:ext cx="8229600" cy="6733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Exploratory Data Analysis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4" y="986742"/>
            <a:ext cx="7983415" cy="53738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Stationarity – 1</a:t>
            </a:r>
            <a:r>
              <a:rPr lang="en-US" sz="2400" baseline="30000" dirty="0"/>
              <a:t>st</a:t>
            </a:r>
            <a:r>
              <a:rPr lang="en-US" sz="2400" dirty="0"/>
              <a:t> order of differencing (returns)</a:t>
            </a:r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1B92B3-7BF6-87E3-AE40-6C651FD8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122" name="Picture 2" descr="How To Calculate Stock Returns From Scratch - YouTube">
            <a:extLst>
              <a:ext uri="{FF2B5EF4-FFF2-40B4-BE49-F238E27FC236}">
                <a16:creationId xmlns:a16="http://schemas.microsoft.com/office/drawing/2014/main" id="{A707ED63-6648-1356-029B-15BABD4C9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0" t="22248" r="47342" b="59732"/>
          <a:stretch/>
        </p:blipFill>
        <p:spPr bwMode="auto">
          <a:xfrm>
            <a:off x="6917743" y="902105"/>
            <a:ext cx="1636343" cy="7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7208113-6B4E-BB43-7ED4-55D52426B1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82"/>
          <a:stretch/>
        </p:blipFill>
        <p:spPr>
          <a:xfrm>
            <a:off x="284825" y="1640655"/>
            <a:ext cx="4610408" cy="15064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D41C83D-91D7-FEC6-1DCF-DCE8FB2204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381"/>
          <a:stretch/>
        </p:blipFill>
        <p:spPr>
          <a:xfrm>
            <a:off x="280605" y="3277643"/>
            <a:ext cx="4621334" cy="15099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31AA695-F4D6-71F8-0361-6480EEA98B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26" b="16652"/>
          <a:stretch/>
        </p:blipFill>
        <p:spPr>
          <a:xfrm>
            <a:off x="307975" y="4894574"/>
            <a:ext cx="4593964" cy="150641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F26B84-4A52-BF94-342B-75A6BEC41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751" y="1708449"/>
            <a:ext cx="2640463" cy="13590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B91908F-D3E1-4717-91BB-8263EEDBD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751" y="3347618"/>
            <a:ext cx="2609399" cy="13590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26BA503-3D14-C08C-759B-B839D155D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5751" y="4968251"/>
            <a:ext cx="2578335" cy="135906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C94A1F0-6CC0-74E1-47D7-E209F9161343}"/>
              </a:ext>
            </a:extLst>
          </p:cNvPr>
          <p:cNvSpPr txBox="1"/>
          <p:nvPr/>
        </p:nvSpPr>
        <p:spPr>
          <a:xfrm>
            <a:off x="1289045" y="2755029"/>
            <a:ext cx="2654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 err="1"/>
              <a:t>p_value</a:t>
            </a:r>
            <a:r>
              <a:rPr lang="en-US" sz="1600" i="1" dirty="0"/>
              <a:t> (ADF) = 1.068e-29</a:t>
            </a:r>
            <a:endParaRPr lang="fr-FR" sz="1600" dirty="0"/>
          </a:p>
        </p:txBody>
      </p:sp>
      <p:sp>
        <p:nvSpPr>
          <p:cNvPr id="15" name="Flèche courbée vers la gauche 14">
            <a:extLst>
              <a:ext uri="{FF2B5EF4-FFF2-40B4-BE49-F238E27FC236}">
                <a16:creationId xmlns:a16="http://schemas.microsoft.com/office/drawing/2014/main" id="{37816882-FF18-DB9F-AB2E-062ADF609ED6}"/>
              </a:ext>
            </a:extLst>
          </p:cNvPr>
          <p:cNvSpPr/>
          <p:nvPr/>
        </p:nvSpPr>
        <p:spPr>
          <a:xfrm>
            <a:off x="5089793" y="2880238"/>
            <a:ext cx="330506" cy="667193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Flèche courbée vers la gauche 15">
            <a:extLst>
              <a:ext uri="{FF2B5EF4-FFF2-40B4-BE49-F238E27FC236}">
                <a16:creationId xmlns:a16="http://schemas.microsoft.com/office/drawing/2014/main" id="{DFB50130-C749-935E-F332-11794AFCC417}"/>
              </a:ext>
            </a:extLst>
          </p:cNvPr>
          <p:cNvSpPr/>
          <p:nvPr/>
        </p:nvSpPr>
        <p:spPr>
          <a:xfrm>
            <a:off x="5092098" y="4454034"/>
            <a:ext cx="330506" cy="667193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09275F0-4A25-8AE6-F2A6-34730253D365}"/>
              </a:ext>
            </a:extLst>
          </p:cNvPr>
          <p:cNvCxnSpPr/>
          <p:nvPr/>
        </p:nvCxnSpPr>
        <p:spPr>
          <a:xfrm>
            <a:off x="7006590" y="5452492"/>
            <a:ext cx="124587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Exploratory Data Analysis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4" y="1600200"/>
            <a:ext cx="7983415" cy="413596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/>
              <a:t>Auto-Correlation and Partial Auto-Correlation</a:t>
            </a:r>
          </a:p>
        </p:txBody>
      </p:sp>
      <p:sp>
        <p:nvSpPr>
          <p:cNvPr id="10242" name="AutoShape 2" descr="https://mail.google.com/mail/u/0/?ui=2&amp;ik=5f1b80e903&amp;view=fimg&amp;th=162bf903ecb53ace&amp;attid=0.1.1&amp;disp=emb&amp;attbid=ANGjdJ_BHhPIwAGvP-cbxnmpUCcOvEI19pXDaIoHVaWj2g9yafrG8qvcKXRlRnauFH7DsW60_NGsAbgTHcEMqXlWF7vDzhghWR6EUWXaBVpLiEMo32I66BZ62e48Cq0&amp;sz=s0-l75-ft&amp;ats=1523632356543&amp;rm=162bf903ecb53ace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D8231A-311C-3169-9603-ABAC6BF8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A5241-12CB-C64D-AE38-6540AC6C648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E48A92-C15E-7EF3-FFC2-2A564658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1" y="2387906"/>
            <a:ext cx="3556000" cy="2743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DE0BB38-2561-B425-A1F6-4D05DB4F7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199" y="2387906"/>
            <a:ext cx="3556000" cy="27432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4B54613C-4C0E-ECB5-CFAF-E7E979CAE606}"/>
              </a:ext>
            </a:extLst>
          </p:cNvPr>
          <p:cNvSpPr/>
          <p:nvPr/>
        </p:nvSpPr>
        <p:spPr>
          <a:xfrm>
            <a:off x="5365213" y="3668183"/>
            <a:ext cx="324000" cy="297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EE030CA-E2E4-FAE3-7EFC-D182596116BC}"/>
              </a:ext>
            </a:extLst>
          </p:cNvPr>
          <p:cNvSpPr/>
          <p:nvPr/>
        </p:nvSpPr>
        <p:spPr>
          <a:xfrm>
            <a:off x="6185131" y="3519238"/>
            <a:ext cx="324000" cy="297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AMU Palette">
      <a:dk1>
        <a:srgbClr val="332C2C"/>
      </a:dk1>
      <a:lt1>
        <a:sysClr val="window" lastClr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1970</Words>
  <Application>Microsoft Macintosh PowerPoint</Application>
  <PresentationFormat>Affichage à l'écran (4:3)</PresentationFormat>
  <Paragraphs>203</Paragraphs>
  <Slides>17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Arial</vt:lpstr>
      <vt:lpstr>Calibri</vt:lpstr>
      <vt:lpstr>JetBrains Mono</vt:lpstr>
      <vt:lpstr>Times New Roman</vt:lpstr>
      <vt:lpstr>Office Theme</vt:lpstr>
      <vt:lpstr>TIME SERIES Forecasting OF APPLE STOCK PRICE</vt:lpstr>
      <vt:lpstr>Summary</vt:lpstr>
      <vt:lpstr>forecasting</vt:lpstr>
      <vt:lpstr>Data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Modeling</vt:lpstr>
      <vt:lpstr>Modeling</vt:lpstr>
      <vt:lpstr>Modeling</vt:lpstr>
      <vt:lpstr>PREDICTION BOT</vt:lpstr>
      <vt:lpstr>PREDICTION BOT</vt:lpstr>
      <vt:lpstr>LSTM</vt:lpstr>
      <vt:lpstr>Prediction &amp; Comparison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killian vervelle</cp:lastModifiedBy>
  <cp:revision>65</cp:revision>
  <dcterms:created xsi:type="dcterms:W3CDTF">2012-12-04T20:42:30Z</dcterms:created>
  <dcterms:modified xsi:type="dcterms:W3CDTF">2022-12-18T18:52:22Z</dcterms:modified>
</cp:coreProperties>
</file>